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1" r:id="rId7"/>
    <p:sldId id="262" r:id="rId8"/>
    <p:sldId id="264" r:id="rId9"/>
    <p:sldId id="265" r:id="rId10"/>
    <p:sldId id="266" r:id="rId11"/>
    <p:sldId id="267" r:id="rId12"/>
    <p:sldId id="269" r:id="rId13"/>
    <p:sldId id="270" r:id="rId14"/>
    <p:sldId id="271" r:id="rId15"/>
    <p:sldId id="280" r:id="rId16"/>
    <p:sldId id="272" r:id="rId17"/>
    <p:sldId id="273" r:id="rId18"/>
    <p:sldId id="279" r:id="rId19"/>
    <p:sldId id="260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62626"/>
    <a:srgbClr val="1D76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97"/>
    <p:restoredTop sz="94719"/>
  </p:normalViewPr>
  <p:slideViewPr>
    <p:cSldViewPr snapToGrid="0">
      <p:cViewPr varScale="1">
        <p:scale>
          <a:sx n="115" d="100"/>
          <a:sy n="115" d="100"/>
        </p:scale>
        <p:origin x="50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85EFE-5323-2019-2F9B-89F2CCC21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F11396-4D76-AACD-A19A-F8E8AEF2EA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2C17F0-4B8C-382D-1680-40464771E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D8CDBA-78FB-7916-E493-931F244C6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B4A011-EB59-F86E-1459-6EB61E003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5074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186F-972F-46F7-302A-53FC98AA6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C20B27-8A0F-F4C9-A56A-DADC3B9D6A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447AB-8567-A5A1-1979-34C5C27BB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6000E-44C6-54D5-7512-AA34EFF11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922E43-089D-EF1C-545A-0F0C4F393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263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88E820-C8FB-3940-3E75-E448C62115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0423CE-B097-8D8D-A2DC-76BFE54C7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01A80-0973-2A33-1343-DA1FF6E29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FC93FF-8C86-AF6F-732E-66655F558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4627B-5E1F-8532-E091-7CB89A11D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670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8C6EE-60A0-E420-1A5B-FD1A4F982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2C033E-52FA-A334-4FF3-C8EEF8C216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1FA8F-050C-0790-8844-C39DE8746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014AE-F8F8-DFB5-EB3F-219C207EF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8B815-FC37-D431-04E0-065B1C57A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941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77091-265A-B8AF-FB3A-F5FFB9DB45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8C7255-39CD-7E2A-CF1F-AA72487FA0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4279F-5A33-4A26-45E5-AC1155B53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26542E-FDE5-633C-270D-690E24EA4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A62AA-F967-85E0-B48D-4E10D9718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87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A9BDC-0824-D440-F11C-730876EBB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87D2C-E2C1-31F8-BCE0-3E50A36BC0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0EE401-9A97-1A3C-9167-023E896EA2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4BE17A-BC06-94B0-74B8-07B6DB9F8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EFD87C-DB36-3646-989D-A8DC7614DD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7A08AB-5AEA-C5D0-397A-13685F480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219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44CB-2E53-FE5A-836C-A7BFC0AF8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B9CDD7-87A6-4309-81D2-D420893647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1609B5-C134-AA6D-7B07-9ADD21B36B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24A92D-FE69-518F-12EA-515EAD3C77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F98032-2C3A-2AFD-0473-96FAB960D3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F396AD-05E1-246D-8504-8603F93B9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23D6D47-FB4C-892A-9BED-46674D76C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87FC44-CD47-E505-C2EC-ACE954443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927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ADB7D-24E4-AF43-954B-100CC0150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FE5E7F-DFC0-1651-76CA-4F156CDA1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B384827-F98E-4CDB-6885-FB94ABEE70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A176BF-1C0D-8307-E963-9AADCF504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64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E36C37-99D9-B8EE-F6A0-30AE8DFB6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B6C462-12ED-24B1-2C69-1F6B399DF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A82599-E1B3-25BC-8351-619AD6E2F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444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942A4-C772-6E86-F4D5-6F409CA21B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3D32F0-246E-F472-64D1-F8294AE366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096A83-45D3-FFA9-31F3-F81B00871F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0A6208-785B-A8EC-1C1C-7008A6598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D5269C-13AC-9A0F-93E7-613BAA49B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6E4DF4-06B9-3112-523B-305380E55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43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273A6-8469-F8CF-C62D-2D0FDACF3A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4A0B8C-1B97-7176-DF2B-1F2186A82F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73739E-E62A-3ED2-5EA2-476249DFB7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9A85CE-0AB9-798C-636E-52DA0028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8184F4-84BB-6F83-E42E-E0BDF2AE1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4CE922-0AED-378F-EE21-B11FDA488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036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9AFC85E-B676-1BFC-C6D8-A3888AC70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380103-FEFF-826F-4A98-C76A244A5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87E4B3-FB0C-3D14-B2EA-6E4CEC1E2A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EA9AB42-4582-6146-98C4-FCC58A6112EB}" type="datetimeFigureOut">
              <a:rPr lang="en-US" smtClean="0"/>
              <a:t>10/5/25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18A08C-B80E-B405-EC7A-5C682D5D6F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3E012F-BFDD-FCAA-EDA5-73F21C278B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1FB4C1E-F77A-4C47-A409-A1F7F573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35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097/WCO.0000000000001294" TargetMode="External"/><Relationship Id="rId2" Type="http://schemas.openxmlformats.org/officeDocument/2006/relationships/hyperlink" Target="https://doi.org/10.1016/j.cell.2024.02.03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038/s41586-023-06139-9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1D9EF33-26C2-934C-604C-759DB4F8AE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22474"/>
            <a:ext cx="9144000" cy="1655762"/>
          </a:xfrm>
        </p:spPr>
        <p:txBody>
          <a:bodyPr>
            <a:normAutofit/>
          </a:bodyPr>
          <a:lstStyle/>
          <a:p>
            <a:r>
              <a:rPr lang="en-US" b="1" i="1" dirty="0">
                <a:solidFill>
                  <a:schemeClr val="bg1"/>
                </a:solidFill>
                <a:latin typeface="Helvetica" pitchFamily="2" charset="0"/>
              </a:rPr>
              <a:t>In Silico </a:t>
            </a:r>
            <a:r>
              <a:rPr lang="en-US" b="1" dirty="0">
                <a:solidFill>
                  <a:schemeClr val="bg1"/>
                </a:solidFill>
                <a:latin typeface="Helvetica" pitchFamily="2" charset="0"/>
              </a:rPr>
              <a:t>Perturbations using </a:t>
            </a:r>
            <a:r>
              <a:rPr lang="en-US" b="1" dirty="0" err="1">
                <a:solidFill>
                  <a:schemeClr val="bg1"/>
                </a:solidFill>
                <a:latin typeface="Helvetica" pitchFamily="2" charset="0"/>
              </a:rPr>
              <a:t>Geneformer</a:t>
            </a:r>
            <a:endParaRPr lang="en-US" b="1" dirty="0">
              <a:solidFill>
                <a:schemeClr val="bg1"/>
              </a:solidFill>
              <a:latin typeface="Helvetica" pitchFamily="2" charset="0"/>
            </a:endParaRPr>
          </a:p>
          <a:p>
            <a:endParaRPr lang="en-US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Helvetica" pitchFamily="2" charset="0"/>
              </a:rPr>
              <a:t>Muhammad Ali | 6-10-2025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4EE878-A8EB-B9E5-0F26-3BBCE8761E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9550" y="1768763"/>
            <a:ext cx="6692900" cy="1718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95427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Task 3: Elbow &amp; Silhouette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D193D2-0FF8-1016-EA9B-958B91C14A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83" y="1775735"/>
            <a:ext cx="11776833" cy="396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0054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Task 3: </a:t>
            </a:r>
            <a:r>
              <a:rPr lang="en-US" b="1" dirty="0" err="1"/>
              <a:t>kNN</a:t>
            </a:r>
            <a:r>
              <a:rPr lang="en-US" b="1" dirty="0"/>
              <a:t> Clustering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840642-C6A5-6E69-3A1D-39DA1315B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532" y="1690688"/>
            <a:ext cx="11000935" cy="469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6011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12332" cy="1325563"/>
          </a:xfrm>
        </p:spPr>
        <p:txBody>
          <a:bodyPr/>
          <a:lstStyle/>
          <a:p>
            <a:r>
              <a:rPr lang="en-US" b="1" dirty="0"/>
              <a:t>Task 3 (Add-on): Simple MLP on Embeddings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F903C6-EE0F-B251-C65C-6A365BCED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Simple MLP to predict cell’s condition (ALS or PN) 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Trained on embeddings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Applied to the perturbed dataset. 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Built using the ‘Split’ column. 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Confusion matrices generated only for the ‘test’ cells in the ‘Split’ column. </a:t>
            </a:r>
          </a:p>
        </p:txBody>
      </p:sp>
    </p:spTree>
    <p:extLst>
      <p:ext uri="{BB962C8B-B14F-4D97-AF65-F5344CB8AC3E}">
        <p14:creationId xmlns:p14="http://schemas.microsoft.com/office/powerpoint/2010/main" val="16771962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12332" cy="1325563"/>
          </a:xfrm>
        </p:spPr>
        <p:txBody>
          <a:bodyPr/>
          <a:lstStyle/>
          <a:p>
            <a:r>
              <a:rPr lang="en-US" b="1"/>
              <a:t>Task 3 (Add-on): Confusion Matrices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BCB6E6-C918-5E4E-39E4-9000C9D49F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4053" y="1388024"/>
            <a:ext cx="5467412" cy="5226540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416064-2273-58C2-D06F-BA0CD4BDE8B2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65312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>
                <a:solidFill>
                  <a:srgbClr val="3B3B3B"/>
                </a:solidFill>
                <a:latin typeface="Aptos" panose="020B0004020202020204" pitchFamily="34" charset="0"/>
              </a:rPr>
              <a:t>AUROC</a:t>
            </a:r>
            <a:r>
              <a:rPr lang="en-US" sz="2400" dirty="0">
                <a:solidFill>
                  <a:srgbClr val="3B3B3B"/>
                </a:solidFill>
                <a:latin typeface="Aptos" panose="020B0004020202020204" pitchFamily="34" charset="0"/>
              </a:rPr>
              <a:t> = 0.79</a:t>
            </a:r>
          </a:p>
          <a:p>
            <a:endParaRPr lang="en-US" sz="2400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sz="2400" b="1" dirty="0">
                <a:solidFill>
                  <a:srgbClr val="3B3B3B"/>
                </a:solidFill>
                <a:latin typeface="Aptos" panose="020B0004020202020204" pitchFamily="34" charset="0"/>
              </a:rPr>
              <a:t>Accuracy</a:t>
            </a:r>
            <a:r>
              <a:rPr lang="en-US" sz="2400" dirty="0">
                <a:solidFill>
                  <a:srgbClr val="3B3B3B"/>
                </a:solidFill>
                <a:latin typeface="Aptos" panose="020B0004020202020204" pitchFamily="34" charset="0"/>
              </a:rPr>
              <a:t> = 0.71</a:t>
            </a:r>
          </a:p>
          <a:p>
            <a:endParaRPr lang="en-US" sz="2400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sz="2400" b="1" dirty="0">
                <a:solidFill>
                  <a:srgbClr val="3B3B3B"/>
                </a:solidFill>
                <a:latin typeface="Aptos" panose="020B0004020202020204" pitchFamily="34" charset="0"/>
              </a:rPr>
              <a:t>Threshold</a:t>
            </a:r>
            <a:r>
              <a:rPr lang="en-US" sz="2400" dirty="0">
                <a:solidFill>
                  <a:srgbClr val="3B3B3B"/>
                </a:solidFill>
                <a:latin typeface="Aptos" panose="020B0004020202020204" pitchFamily="34" charset="0"/>
              </a:rPr>
              <a:t>: 0.5</a:t>
            </a:r>
          </a:p>
          <a:p>
            <a:endParaRPr lang="en-US" sz="2400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sz="2400" dirty="0">
                <a:solidFill>
                  <a:srgbClr val="3B3B3B"/>
                </a:solidFill>
                <a:latin typeface="Aptos" panose="020B0004020202020204" pitchFamily="34" charset="0"/>
              </a:rPr>
              <a:t>Marginal difference in NP counts.</a:t>
            </a:r>
          </a:p>
        </p:txBody>
      </p:sp>
    </p:spTree>
    <p:extLst>
      <p:ext uri="{BB962C8B-B14F-4D97-AF65-F5344CB8AC3E}">
        <p14:creationId xmlns:p14="http://schemas.microsoft.com/office/powerpoint/2010/main" val="1909207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12332" cy="1325563"/>
          </a:xfrm>
        </p:spPr>
        <p:txBody>
          <a:bodyPr/>
          <a:lstStyle/>
          <a:p>
            <a:r>
              <a:rPr lang="en-US" b="1" dirty="0"/>
              <a:t>Task 3 (Add-on): Bootstrap for FN Difference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9B0C768-9CF8-D07B-E5FD-C1DF2AFBB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1628" y="5167311"/>
            <a:ext cx="4448744" cy="4079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3B3B3B"/>
                </a:solidFill>
                <a:latin typeface="Aptos" panose="020B0004020202020204" pitchFamily="34" charset="0"/>
              </a:rPr>
              <a:t>Bootstraps</a:t>
            </a:r>
            <a:r>
              <a:rPr lang="en-US" sz="2000" dirty="0">
                <a:solidFill>
                  <a:srgbClr val="3B3B3B"/>
                </a:solidFill>
                <a:latin typeface="Aptos" panose="020B0004020202020204" pitchFamily="34" charset="0"/>
              </a:rPr>
              <a:t> = 10,000 | </a:t>
            </a:r>
            <a:r>
              <a:rPr lang="en-US" sz="2000" b="1" dirty="0">
                <a:solidFill>
                  <a:srgbClr val="3B3B3B"/>
                </a:solidFill>
                <a:latin typeface="Aptos" panose="020B0004020202020204" pitchFamily="34" charset="0"/>
              </a:rPr>
              <a:t>P-value: </a:t>
            </a:r>
            <a:r>
              <a:rPr lang="en-US" sz="2000" dirty="0">
                <a:solidFill>
                  <a:srgbClr val="3B3B3B"/>
                </a:solidFill>
                <a:latin typeface="Aptos" panose="020B0004020202020204" pitchFamily="34" charset="0"/>
              </a:rPr>
              <a:t>&gt; 0.05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F89ECDB-FAD0-1A0A-C3F2-E0FA00ACE1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759" y="2127567"/>
            <a:ext cx="11946482" cy="2602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5693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12332" cy="1325563"/>
          </a:xfrm>
        </p:spPr>
        <p:txBody>
          <a:bodyPr/>
          <a:lstStyle/>
          <a:p>
            <a:r>
              <a:rPr lang="en-US" b="1" dirty="0"/>
              <a:t>Task 4: Drug Targets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5F1D4-9785-88A9-4C28-6F72AC920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95" y="1367302"/>
            <a:ext cx="11901009" cy="3359614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10953257-A3C6-D107-B209-D3CE7A29AF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3315778"/>
              </p:ext>
            </p:extLst>
          </p:nvPr>
        </p:nvGraphicFramePr>
        <p:xfrm>
          <a:off x="2464420" y="4738070"/>
          <a:ext cx="6791092" cy="210312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697773">
                  <a:extLst>
                    <a:ext uri="{9D8B030D-6E8A-4147-A177-3AD203B41FA5}">
                      <a16:colId xmlns:a16="http://schemas.microsoft.com/office/drawing/2014/main" val="1107511911"/>
                    </a:ext>
                  </a:extLst>
                </a:gridCol>
                <a:gridCol w="1697773">
                  <a:extLst>
                    <a:ext uri="{9D8B030D-6E8A-4147-A177-3AD203B41FA5}">
                      <a16:colId xmlns:a16="http://schemas.microsoft.com/office/drawing/2014/main" val="2646712600"/>
                    </a:ext>
                  </a:extLst>
                </a:gridCol>
                <a:gridCol w="1697773">
                  <a:extLst>
                    <a:ext uri="{9D8B030D-6E8A-4147-A177-3AD203B41FA5}">
                      <a16:colId xmlns:a16="http://schemas.microsoft.com/office/drawing/2014/main" val="3796400396"/>
                    </a:ext>
                  </a:extLst>
                </a:gridCol>
                <a:gridCol w="1697773">
                  <a:extLst>
                    <a:ext uri="{9D8B030D-6E8A-4147-A177-3AD203B41FA5}">
                      <a16:colId xmlns:a16="http://schemas.microsoft.com/office/drawing/2014/main" val="2435134890"/>
                    </a:ext>
                  </a:extLst>
                </a:gridCol>
              </a:tblGrid>
              <a:tr h="567138"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effectLst/>
                        </a:rPr>
                        <a:t>Perturbation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bg1"/>
                          </a:solidFill>
                          <a:effectLst/>
                        </a:rPr>
                        <a:t>PN-ALS Distance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Change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Alignment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9224613"/>
                  </a:ext>
                </a:extLst>
              </a:tr>
              <a:tr h="324079"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0.8614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8737"/>
                  </a:ext>
                </a:extLst>
              </a:tr>
              <a:tr h="324079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3B3B3B"/>
                          </a:solidFill>
                          <a:effectLst/>
                        </a:rPr>
                        <a:t>C9orf72</a:t>
                      </a:r>
                      <a:endParaRPr 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0.8651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0.003593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0.999899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61910311"/>
                  </a:ext>
                </a:extLst>
              </a:tr>
              <a:tr h="324079"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3B3B3B"/>
                          </a:solidFill>
                          <a:effectLst/>
                        </a:rPr>
                        <a:t>KIF5A</a:t>
                      </a:r>
                      <a:endParaRPr lang="en-US" i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0.8617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0.000271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0.999989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0610385"/>
                  </a:ext>
                </a:extLst>
              </a:tr>
              <a:tr h="324079">
                <a:tc>
                  <a:txBody>
                    <a:bodyPr/>
                    <a:lstStyle/>
                    <a:p>
                      <a:r>
                        <a:rPr lang="en-US" dirty="0"/>
                        <a:t>Multiple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>
                          <a:solidFill>
                            <a:srgbClr val="3B3B3B"/>
                          </a:solidFill>
                          <a:effectLst/>
                        </a:rPr>
                        <a:t>0.8614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kern="1200" dirty="0">
                          <a:solidFill>
                            <a:schemeClr val="dk1"/>
                          </a:solidFill>
                          <a:effectLst/>
                        </a:rPr>
                        <a:t>-0.000055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0.999244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822223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2492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12332" cy="1325563"/>
          </a:xfrm>
        </p:spPr>
        <p:txBody>
          <a:bodyPr/>
          <a:lstStyle/>
          <a:p>
            <a:r>
              <a:rPr lang="en-US" b="1" dirty="0"/>
              <a:t>Discussions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F903C6-EE0F-B251-C65C-6A365BCED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Lack of compute (GPU – could only run a few perturbations); would really appreciate compute resources (Azure, GCP – whatever works). 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Kaggle only allows 12 hours of background jobs – each perturbation took ~4.5 hours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Should build hypotheses by doing some DEG analysis/KEGG to figure out pathways and perturb components. 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Ideally want to try the following:</a:t>
            </a:r>
          </a:p>
          <a:p>
            <a:pPr lvl="1"/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Perturb whole networks of genes that are correlated with each other</a:t>
            </a:r>
          </a:p>
          <a:p>
            <a:pPr lvl="1"/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Try different permutations of up- and down-regulation</a:t>
            </a:r>
          </a:p>
        </p:txBody>
      </p:sp>
    </p:spTree>
    <p:extLst>
      <p:ext uri="{BB962C8B-B14F-4D97-AF65-F5344CB8AC3E}">
        <p14:creationId xmlns:p14="http://schemas.microsoft.com/office/powerpoint/2010/main" val="12963925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12332" cy="1325563"/>
          </a:xfrm>
        </p:spPr>
        <p:txBody>
          <a:bodyPr/>
          <a:lstStyle/>
          <a:p>
            <a:r>
              <a:rPr lang="en-US" b="1" dirty="0"/>
              <a:t>Conclusions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F903C6-EE0F-B251-C65C-6A365BCED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599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4-fold increase in </a:t>
            </a:r>
            <a:r>
              <a:rPr lang="en-US" i="1" dirty="0">
                <a:solidFill>
                  <a:srgbClr val="3B3B3B"/>
                </a:solidFill>
                <a:latin typeface="Aptos" panose="020B0004020202020204" pitchFamily="34" charset="0"/>
              </a:rPr>
              <a:t>C9orf72</a:t>
            </a:r>
            <a:r>
              <a:rPr lang="en-US" i="1" u="sng" dirty="0">
                <a:solidFill>
                  <a:srgbClr val="3B3B3B"/>
                </a:solidFill>
                <a:latin typeface="Aptos" panose="020B0004020202020204" pitchFamily="34" charset="0"/>
              </a:rPr>
              <a:t>,</a:t>
            </a:r>
            <a:r>
              <a:rPr lang="en-US" i="1" dirty="0">
                <a:solidFill>
                  <a:srgbClr val="3B3B3B"/>
                </a:solidFill>
                <a:latin typeface="Aptos" panose="020B0004020202020204" pitchFamily="34" charset="0"/>
              </a:rPr>
              <a:t> </a:t>
            </a:r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or decrease in </a:t>
            </a:r>
            <a:r>
              <a:rPr lang="en-US" i="1" dirty="0">
                <a:solidFill>
                  <a:srgbClr val="3B3B3B"/>
                </a:solidFill>
                <a:latin typeface="Aptos" panose="020B0004020202020204" pitchFamily="34" charset="0"/>
              </a:rPr>
              <a:t>KIF5A </a:t>
            </a:r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and multiple other genes, does not seem to rescue ALS cells significantly. 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Perturbing multiple targets seems to have relatively more promising outcomes. 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Need more comprehensive analyses with data-driven hypotheses. 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Need a lot more GPU resources to effectively test hypotheses. </a:t>
            </a:r>
          </a:p>
        </p:txBody>
      </p:sp>
    </p:spTree>
    <p:extLst>
      <p:ext uri="{BB962C8B-B14F-4D97-AF65-F5344CB8AC3E}">
        <p14:creationId xmlns:p14="http://schemas.microsoft.com/office/powerpoint/2010/main" val="2878950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1D9EF33-26C2-934C-604C-759DB4F8AE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91590" y="1879482"/>
            <a:ext cx="10208821" cy="3099037"/>
          </a:xfrm>
        </p:spPr>
        <p:txBody>
          <a:bodyPr anchor="ctr">
            <a:norm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Helvetica" pitchFamily="2" charset="0"/>
              </a:rPr>
              <a:t>Thank you for listening!</a:t>
            </a:r>
          </a:p>
          <a:p>
            <a:endParaRPr lang="en-US" sz="3600" b="1" dirty="0">
              <a:solidFill>
                <a:schemeClr val="bg1"/>
              </a:solidFill>
              <a:latin typeface="Helvetica" pitchFamily="2" charset="0"/>
            </a:endParaRPr>
          </a:p>
          <a:p>
            <a:r>
              <a:rPr lang="en-US" sz="3600" b="1" dirty="0">
                <a:solidFill>
                  <a:schemeClr val="bg1"/>
                </a:solidFill>
                <a:latin typeface="Helvetica" pitchFamily="2" charset="0"/>
              </a:rPr>
              <a:t>Happy to answer any questions :)</a:t>
            </a:r>
            <a:endParaRPr lang="en-US" sz="3600" dirty="0">
              <a:solidFill>
                <a:schemeClr val="bg1"/>
              </a:solidFill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87429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2CE4E-B532-0551-B89C-4873E4E53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Pineda, S. S., Lee, H., Ulloa-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Navas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M. J., Linville, R. M., Garcia, F. J.,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Galani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K.,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Engelberg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-Cook, E.,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Castanedes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M. C.,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Fitzwalter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B. E.,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Pregent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L. J.,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Gardashli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M. E.,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DeTure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M., Vera-Garcia, D. V.,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Hucke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A. T. S.,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Oskarsson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B. E., Murray, M. E., Dickson, D. W., Heiman, M.,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Belzil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V. V., &amp;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Kellis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M. (2024). Single-cell dissection of the human motor and prefrontal cortices in ALS and FTLD. </a:t>
            </a:r>
            <a:r>
              <a:rPr lang="en-US" b="0" i="1" dirty="0">
                <a:solidFill>
                  <a:srgbClr val="212121"/>
                </a:solidFill>
                <a:effectLst/>
                <a:latin typeface="system-ui"/>
              </a:rPr>
              <a:t>Cell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 </a:t>
            </a:r>
            <a:r>
              <a:rPr lang="en-US" b="0" i="1" dirty="0">
                <a:solidFill>
                  <a:srgbClr val="212121"/>
                </a:solidFill>
                <a:effectLst/>
                <a:latin typeface="system-ui"/>
              </a:rPr>
              <a:t>187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(8), 1971–1989.e16. 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  <a:hlinkClick r:id="rId2"/>
              </a:rPr>
              <a:t>https://doi.org/10.1016/j.cell.2024.02.031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 </a:t>
            </a:r>
          </a:p>
          <a:p>
            <a:endParaRPr lang="en-US" dirty="0">
              <a:solidFill>
                <a:srgbClr val="212121"/>
              </a:solidFill>
              <a:latin typeface="system-ui"/>
            </a:endParaRPr>
          </a:p>
          <a:p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Nijs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M., &amp; Van Damme, P. (2024). The genetics of amyotrophic lateral sclerosis. </a:t>
            </a:r>
            <a:r>
              <a:rPr lang="en-US" b="0" i="1" dirty="0">
                <a:solidFill>
                  <a:srgbClr val="212121"/>
                </a:solidFill>
                <a:effectLst/>
                <a:latin typeface="system-ui"/>
              </a:rPr>
              <a:t>Current opinion in neurology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 </a:t>
            </a:r>
            <a:r>
              <a:rPr lang="en-US" b="0" i="1" dirty="0">
                <a:solidFill>
                  <a:srgbClr val="212121"/>
                </a:solidFill>
                <a:effectLst/>
                <a:latin typeface="system-ui"/>
              </a:rPr>
              <a:t>37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(5), 560–569. 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  <a:hlinkClick r:id="rId3"/>
              </a:rPr>
              <a:t>https://doi.org/10.1097/WCO.0000000000001294</a:t>
            </a:r>
            <a:endParaRPr lang="en-US" b="0" i="0" dirty="0">
              <a:solidFill>
                <a:srgbClr val="212121"/>
              </a:solidFill>
              <a:effectLst/>
              <a:latin typeface="system-ui"/>
            </a:endParaRPr>
          </a:p>
          <a:p>
            <a:endParaRPr lang="en-US" dirty="0">
              <a:solidFill>
                <a:srgbClr val="212121"/>
              </a:solidFill>
              <a:latin typeface="system-ui"/>
            </a:endParaRPr>
          </a:p>
          <a:p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Theodoris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C. V., Xiao, L., Chopra, A., Chaffin, M. D., Al Sayed, Z. R., Hill, M. C.,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Mantineo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H., Brydon, E. M., Zeng, Z., Liu, X. S., &amp; </a:t>
            </a:r>
            <a:r>
              <a:rPr lang="en-US" b="0" i="0" dirty="0" err="1">
                <a:solidFill>
                  <a:srgbClr val="212121"/>
                </a:solidFill>
                <a:effectLst/>
                <a:latin typeface="system-ui"/>
              </a:rPr>
              <a:t>Ellinor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 P. T. (2023). Transfer learning enables predictions in network biology. </a:t>
            </a:r>
            <a:r>
              <a:rPr lang="en-US" b="0" i="1" dirty="0">
                <a:solidFill>
                  <a:srgbClr val="212121"/>
                </a:solidFill>
                <a:effectLst/>
                <a:latin typeface="system-ui"/>
              </a:rPr>
              <a:t>Nature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, </a:t>
            </a:r>
            <a:r>
              <a:rPr lang="en-US" b="0" i="1" dirty="0">
                <a:solidFill>
                  <a:srgbClr val="212121"/>
                </a:solidFill>
                <a:effectLst/>
                <a:latin typeface="system-ui"/>
              </a:rPr>
              <a:t>618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(7965), 616–624. 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  <a:hlinkClick r:id="rId4"/>
              </a:rPr>
              <a:t>https://doi.org/10.1038/s41586-023-06139-9</a:t>
            </a:r>
            <a:r>
              <a:rPr lang="en-US" b="0" i="0" dirty="0">
                <a:solidFill>
                  <a:srgbClr val="212121"/>
                </a:solidFill>
                <a:effectLst/>
                <a:latin typeface="system-u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10077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2CE4E-B532-0551-B89C-4873E4E53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is to design an </a:t>
            </a:r>
            <a:r>
              <a:rPr lang="en-US" i="1" dirty="0"/>
              <a:t>in silico </a:t>
            </a:r>
            <a:r>
              <a:rPr lang="en-US" dirty="0"/>
              <a:t>perturbation pipeline.</a:t>
            </a:r>
          </a:p>
          <a:p>
            <a:endParaRPr lang="en-US" dirty="0"/>
          </a:p>
          <a:p>
            <a:r>
              <a:rPr lang="en-US" dirty="0"/>
              <a:t>Should be scalable to multiple genes.</a:t>
            </a:r>
          </a:p>
          <a:p>
            <a:endParaRPr lang="en-US" dirty="0"/>
          </a:p>
          <a:p>
            <a:r>
              <a:rPr lang="en-US" dirty="0"/>
              <a:t>Ideally it should capture biological nuances missed by simple perturbation assays. </a:t>
            </a:r>
          </a:p>
        </p:txBody>
      </p:sp>
    </p:spTree>
    <p:extLst>
      <p:ext uri="{BB962C8B-B14F-4D97-AF65-F5344CB8AC3E}">
        <p14:creationId xmlns:p14="http://schemas.microsoft.com/office/powerpoint/2010/main" val="1309762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Pipeline Overview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514C4DF-971C-ACE4-A116-9BC3F82F8E84}"/>
              </a:ext>
            </a:extLst>
          </p:cNvPr>
          <p:cNvSpPr/>
          <p:nvPr/>
        </p:nvSpPr>
        <p:spPr>
          <a:xfrm>
            <a:off x="165847" y="3099547"/>
            <a:ext cx="1344706" cy="65890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Single-cell dataset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B677F753-CCF3-8E30-6E3E-25434E9F85C3}"/>
              </a:ext>
            </a:extLst>
          </p:cNvPr>
          <p:cNvSpPr/>
          <p:nvPr/>
        </p:nvSpPr>
        <p:spPr>
          <a:xfrm>
            <a:off x="1653988" y="3383281"/>
            <a:ext cx="645458" cy="4571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74F6930-EF94-99A6-3898-CD5E64901A2C}"/>
              </a:ext>
            </a:extLst>
          </p:cNvPr>
          <p:cNvSpPr/>
          <p:nvPr/>
        </p:nvSpPr>
        <p:spPr>
          <a:xfrm>
            <a:off x="2442881" y="3099547"/>
            <a:ext cx="1344706" cy="65890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Perturb gene(s)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78C3375B-AFC5-87D9-3D28-A14A9962205C}"/>
              </a:ext>
            </a:extLst>
          </p:cNvPr>
          <p:cNvSpPr/>
          <p:nvPr/>
        </p:nvSpPr>
        <p:spPr>
          <a:xfrm>
            <a:off x="3931022" y="3360421"/>
            <a:ext cx="645458" cy="4571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28C746D-CF74-F1CD-CB30-165967F07374}"/>
              </a:ext>
            </a:extLst>
          </p:cNvPr>
          <p:cNvSpPr/>
          <p:nvPr/>
        </p:nvSpPr>
        <p:spPr>
          <a:xfrm>
            <a:off x="4648197" y="2629651"/>
            <a:ext cx="2532531" cy="1552978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Generate Embeddings using </a:t>
            </a:r>
            <a:r>
              <a:rPr lang="en-US" dirty="0" err="1"/>
              <a:t>Geneformer</a:t>
            </a:r>
            <a:r>
              <a:rPr lang="en-US" dirty="0"/>
              <a:t> for both the unperturbed and the perturbed datasets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D1F1F127-9110-310F-6DA1-7BEBB3C53A33}"/>
              </a:ext>
            </a:extLst>
          </p:cNvPr>
          <p:cNvSpPr/>
          <p:nvPr/>
        </p:nvSpPr>
        <p:spPr>
          <a:xfrm>
            <a:off x="7337611" y="3360421"/>
            <a:ext cx="645458" cy="4571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EE09C9D-5979-00E6-D140-24163F5DB16C}"/>
              </a:ext>
            </a:extLst>
          </p:cNvPr>
          <p:cNvSpPr/>
          <p:nvPr/>
        </p:nvSpPr>
        <p:spPr>
          <a:xfrm>
            <a:off x="8139952" y="3076687"/>
            <a:ext cx="1488142" cy="658906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Visualization &amp; analysis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78F261F2-B097-0C33-34D5-8864E499B653}"/>
              </a:ext>
            </a:extLst>
          </p:cNvPr>
          <p:cNvSpPr/>
          <p:nvPr/>
        </p:nvSpPr>
        <p:spPr>
          <a:xfrm rot="5400000">
            <a:off x="5561980" y="4545682"/>
            <a:ext cx="704962" cy="57477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17B7EAD1-3064-7110-9BA2-53D69A11DDAA}"/>
              </a:ext>
            </a:extLst>
          </p:cNvPr>
          <p:cNvSpPr/>
          <p:nvPr/>
        </p:nvSpPr>
        <p:spPr>
          <a:xfrm>
            <a:off x="9706535" y="3372523"/>
            <a:ext cx="645458" cy="4571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2604C13-7725-C14E-0A02-977233BD5C96}"/>
              </a:ext>
            </a:extLst>
          </p:cNvPr>
          <p:cNvSpPr/>
          <p:nvPr/>
        </p:nvSpPr>
        <p:spPr>
          <a:xfrm>
            <a:off x="10430435" y="2743358"/>
            <a:ext cx="1667436" cy="132556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PCA, UMAPs, KNNs, LDA, centroid distance, etc.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1F3F8FC-E08A-899E-BAD0-674E76F90C60}"/>
              </a:ext>
            </a:extLst>
          </p:cNvPr>
          <p:cNvSpPr/>
          <p:nvPr/>
        </p:nvSpPr>
        <p:spPr>
          <a:xfrm>
            <a:off x="4648197" y="4956116"/>
            <a:ext cx="2532531" cy="1130471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 an MLP to predict the class of cells – ALS or NP based on the embeddings. 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0C978E22-96A5-496E-AD7D-57655254A9AF}"/>
              </a:ext>
            </a:extLst>
          </p:cNvPr>
          <p:cNvSpPr/>
          <p:nvPr/>
        </p:nvSpPr>
        <p:spPr>
          <a:xfrm>
            <a:off x="7278107" y="5521351"/>
            <a:ext cx="704962" cy="57477"/>
          </a:xfrm>
          <a:prstGeom prst="right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48D6765-62E4-471C-62C1-B6671F879757}"/>
              </a:ext>
            </a:extLst>
          </p:cNvPr>
          <p:cNvSpPr/>
          <p:nvPr/>
        </p:nvSpPr>
        <p:spPr>
          <a:xfrm>
            <a:off x="8081041" y="4796434"/>
            <a:ext cx="3094105" cy="1507309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Check if the perturbed dataset has more cells that are predicted to be NP, especially when they were actually ALS to begin with</a:t>
            </a:r>
          </a:p>
        </p:txBody>
      </p:sp>
    </p:spTree>
    <p:extLst>
      <p:ext uri="{BB962C8B-B14F-4D97-AF65-F5344CB8AC3E}">
        <p14:creationId xmlns:p14="http://schemas.microsoft.com/office/powerpoint/2010/main" val="2310256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Task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2CE4E-B532-0551-B89C-4873E4E535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Found 42 disease-specific genes for ALS in the dataset (</a:t>
            </a:r>
            <a:r>
              <a:rPr lang="en-US" dirty="0" err="1"/>
              <a:t>Nijs</a:t>
            </a:r>
            <a:r>
              <a:rPr lang="en-US" dirty="0"/>
              <a:t> &amp; Van Damme, 2024).</a:t>
            </a:r>
          </a:p>
          <a:p>
            <a:endParaRPr lang="en-US" dirty="0"/>
          </a:p>
          <a:p>
            <a:r>
              <a:rPr lang="en-US" dirty="0"/>
              <a:t>Built a simple heatmap to see how these genes correlate with each other. </a:t>
            </a:r>
          </a:p>
          <a:p>
            <a:endParaRPr lang="en-US" dirty="0"/>
          </a:p>
          <a:p>
            <a:r>
              <a:rPr lang="en-US" dirty="0"/>
              <a:t>Built a simple function to perturb any specific gene(s). </a:t>
            </a:r>
          </a:p>
          <a:p>
            <a:endParaRPr lang="en-US" dirty="0"/>
          </a:p>
          <a:p>
            <a:r>
              <a:rPr lang="en-US" dirty="0"/>
              <a:t>Perturbed the dataset at the raw counts level and exported it.</a:t>
            </a:r>
          </a:p>
        </p:txBody>
      </p:sp>
    </p:spTree>
    <p:extLst>
      <p:ext uri="{BB962C8B-B14F-4D97-AF65-F5344CB8AC3E}">
        <p14:creationId xmlns:p14="http://schemas.microsoft.com/office/powerpoint/2010/main" val="4279401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Task 1: Heatmap (Additional)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52DE13-7412-8740-911F-C137C71F08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2526" y="1399310"/>
            <a:ext cx="5891674" cy="529243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F903C6-EE0F-B251-C65C-6A365BCED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44326" cy="4351338"/>
          </a:xfrm>
        </p:spPr>
        <p:txBody>
          <a:bodyPr>
            <a:normAutofit/>
          </a:bodyPr>
          <a:lstStyle/>
          <a:p>
            <a:r>
              <a:rPr lang="en-US" b="0" i="1" dirty="0">
                <a:solidFill>
                  <a:srgbClr val="3B3B3B"/>
                </a:solidFill>
                <a:effectLst/>
                <a:latin typeface="Aptos" panose="020B0004020202020204" pitchFamily="34" charset="0"/>
              </a:rPr>
              <a:t>KIF5A</a:t>
            </a:r>
            <a:r>
              <a:rPr lang="en-US" b="0" i="0" dirty="0">
                <a:solidFill>
                  <a:srgbClr val="3B3B3B"/>
                </a:solidFill>
                <a:effectLst/>
                <a:latin typeface="Aptos" panose="020B0004020202020204" pitchFamily="34" charset="0"/>
              </a:rPr>
              <a:t>, </a:t>
            </a:r>
            <a:r>
              <a:rPr lang="en-US" b="0" i="1" dirty="0">
                <a:solidFill>
                  <a:srgbClr val="3B3B3B"/>
                </a:solidFill>
                <a:effectLst/>
                <a:latin typeface="Aptos" panose="020B0004020202020204" pitchFamily="34" charset="0"/>
              </a:rPr>
              <a:t>UNC13A</a:t>
            </a:r>
            <a:r>
              <a:rPr lang="en-US" b="0" i="0" dirty="0">
                <a:solidFill>
                  <a:srgbClr val="3B3B3B"/>
                </a:solidFill>
                <a:effectLst/>
                <a:latin typeface="Aptos" panose="020B0004020202020204" pitchFamily="34" charset="0"/>
              </a:rPr>
              <a:t>, </a:t>
            </a:r>
            <a:r>
              <a:rPr lang="en-US" b="0" i="1" dirty="0">
                <a:solidFill>
                  <a:srgbClr val="3B3B3B"/>
                </a:solidFill>
                <a:effectLst/>
                <a:latin typeface="Aptos" panose="020B0004020202020204" pitchFamily="34" charset="0"/>
              </a:rPr>
              <a:t>PTPRN2 </a:t>
            </a:r>
            <a:r>
              <a:rPr lang="en-US" b="0" dirty="0">
                <a:solidFill>
                  <a:srgbClr val="3B3B3B"/>
                </a:solidFill>
                <a:effectLst/>
                <a:latin typeface="Aptos" panose="020B0004020202020204" pitchFamily="34" charset="0"/>
              </a:rPr>
              <a:t>– top 3 genes</a:t>
            </a:r>
          </a:p>
          <a:p>
            <a:endParaRPr lang="en-US" i="1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Top three based on average correlation 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Perturbed </a:t>
            </a:r>
            <a:r>
              <a:rPr lang="en-US" i="1" dirty="0">
                <a:solidFill>
                  <a:srgbClr val="3B3B3B"/>
                </a:solidFill>
                <a:latin typeface="Aptos" panose="020B0004020202020204" pitchFamily="34" charset="0"/>
              </a:rPr>
              <a:t>C9orf72 </a:t>
            </a:r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and </a:t>
            </a:r>
            <a:r>
              <a:rPr lang="en-US" b="0" i="1" dirty="0">
                <a:solidFill>
                  <a:srgbClr val="3B3B3B"/>
                </a:solidFill>
                <a:effectLst/>
                <a:latin typeface="Aptos" panose="020B0004020202020204" pitchFamily="34" charset="0"/>
              </a:rPr>
              <a:t>KIF5A </a:t>
            </a:r>
            <a:r>
              <a:rPr lang="en-US" b="0" dirty="0">
                <a:solidFill>
                  <a:srgbClr val="3B3B3B"/>
                </a:solidFill>
                <a:effectLst/>
                <a:latin typeface="Aptos" panose="020B0004020202020204" pitchFamily="34" charset="0"/>
              </a:rPr>
              <a:t>individually; perturbed top 10 together. </a:t>
            </a:r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5097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Task 2: </a:t>
            </a:r>
            <a:r>
              <a:rPr lang="en-US" b="1" dirty="0" err="1"/>
              <a:t>Geneformer</a:t>
            </a:r>
            <a:r>
              <a:rPr lang="en-US" b="1" dirty="0"/>
              <a:t> Embeddings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F903C6-EE0F-B251-C65C-6A365BCED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Simply generated the embeddings by using the Helical API</a:t>
            </a:r>
          </a:p>
          <a:p>
            <a:endParaRPr lang="en-US" dirty="0">
              <a:solidFill>
                <a:srgbClr val="3B3B3B"/>
              </a:solidFill>
              <a:latin typeface="Aptos" panose="020B0004020202020204" pitchFamily="34" charset="0"/>
            </a:endParaRPr>
          </a:p>
          <a:p>
            <a:r>
              <a:rPr lang="en-US" dirty="0">
                <a:solidFill>
                  <a:srgbClr val="3B3B3B"/>
                </a:solidFill>
                <a:latin typeface="Aptos" panose="020B0004020202020204" pitchFamily="34" charset="0"/>
              </a:rPr>
              <a:t>Took a long time to run - I had to use Kaggle’s GPU because I don’t have access to a GPU. </a:t>
            </a:r>
          </a:p>
        </p:txBody>
      </p:sp>
    </p:spTree>
    <p:extLst>
      <p:ext uri="{BB962C8B-B14F-4D97-AF65-F5344CB8AC3E}">
        <p14:creationId xmlns:p14="http://schemas.microsoft.com/office/powerpoint/2010/main" val="19723782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Task 3: PCA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A0EE1B-37C1-67BC-199F-2D39E309AE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61" y="1690688"/>
            <a:ext cx="12109877" cy="381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206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Task 3: UMAP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5B9363-7470-1070-1CC9-A9FA558E3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75" y="1690688"/>
            <a:ext cx="12138850" cy="382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635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610E-5B9A-3F4B-4917-9F04F5929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Task 3: UMAP by Cell Types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7468226-1546-EE83-3BE2-A78FFD3AD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461" y="2151803"/>
            <a:ext cx="11965077" cy="299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7237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817</Words>
  <Application>Microsoft Macintosh PowerPoint</Application>
  <PresentationFormat>Widescreen</PresentationFormat>
  <Paragraphs>108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Aptos Display</vt:lpstr>
      <vt:lpstr>Arial</vt:lpstr>
      <vt:lpstr>Helvetica</vt:lpstr>
      <vt:lpstr>system-ui</vt:lpstr>
      <vt:lpstr>Office Theme</vt:lpstr>
      <vt:lpstr>PowerPoint Presentation</vt:lpstr>
      <vt:lpstr>Introduction</vt:lpstr>
      <vt:lpstr>Pipeline Overview</vt:lpstr>
      <vt:lpstr>Task 1</vt:lpstr>
      <vt:lpstr>Task 1: Heatmap (Additional)</vt:lpstr>
      <vt:lpstr>Task 2: Geneformer Embeddings</vt:lpstr>
      <vt:lpstr>Task 3: PCA</vt:lpstr>
      <vt:lpstr>Task 3: UMAP</vt:lpstr>
      <vt:lpstr>Task 3: UMAP by Cell Types</vt:lpstr>
      <vt:lpstr>Task 3: Elbow &amp; Silhouette </vt:lpstr>
      <vt:lpstr>Task 3: kNN Clustering</vt:lpstr>
      <vt:lpstr>Task 3 (Add-on): Simple MLP on Embeddings</vt:lpstr>
      <vt:lpstr>Task 3 (Add-on): Confusion Matrices</vt:lpstr>
      <vt:lpstr>Task 3 (Add-on): Bootstrap for FN Difference</vt:lpstr>
      <vt:lpstr>Task 4: Drug Targets</vt:lpstr>
      <vt:lpstr>Discussions</vt:lpstr>
      <vt:lpstr>Conclusions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Ali</dc:creator>
  <cp:lastModifiedBy>Muhammad Ali</cp:lastModifiedBy>
  <cp:revision>73</cp:revision>
  <dcterms:created xsi:type="dcterms:W3CDTF">2025-10-04T16:55:31Z</dcterms:created>
  <dcterms:modified xsi:type="dcterms:W3CDTF">2025-10-05T14:54:15Z</dcterms:modified>
</cp:coreProperties>
</file>

<file path=docProps/thumbnail.jpeg>
</file>